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4" r:id="rId7"/>
    <p:sldId id="267" r:id="rId8"/>
    <p:sldId id="268" r:id="rId9"/>
    <p:sldId id="271" r:id="rId10"/>
    <p:sldId id="273" r:id="rId11"/>
    <p:sldId id="291" r:id="rId12"/>
    <p:sldId id="280" r:id="rId13"/>
    <p:sldId id="290" r:id="rId14"/>
    <p:sldId id="276" r:id="rId15"/>
    <p:sldId id="260" r:id="rId16"/>
    <p:sldId id="275" r:id="rId17"/>
  </p:sldIdLst>
  <p:sldSz cx="9144000" cy="5143500" type="screen16x9"/>
  <p:notesSz cx="6858000" cy="9144000"/>
  <p:custDataLst>
    <p:tags r:id="rId1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6600"/>
    <a:srgbClr val="30B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>
      <p:cViewPr varScale="1">
        <p:scale>
          <a:sx n="84" d="100"/>
          <a:sy n="84" d="100"/>
        </p:scale>
        <p:origin x="784" y="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buFont typeface="Arial" pitchFamily="34" charset="0"/>
              <a:buNone/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buFont typeface="Arial" pitchFamily="34" charset="0"/>
              <a:buNone/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0377EA83-F444-493A-A7E5-38B1FEF163A2}" type="datetimeFigureOut">
              <a:rPr lang="zh-CN" altLang="en-US"/>
              <a:pPr>
                <a:defRPr/>
              </a:pPr>
              <a:t>2019/4/16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buFont typeface="Arial" pitchFamily="34" charset="0"/>
              <a:buNone/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buFont typeface="Arial" pitchFamily="34" charset="0"/>
              <a:buNone/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AEEF1378-2A10-4965-A43D-9DDAF950FCE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5344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C6C707CB-2A9B-4E87-8FE3-24AE7CA244D0}" type="slidenum">
              <a:rPr lang="zh-CN" altLang="en-US"/>
              <a:pPr eaLnBrk="1" hangingPunct="1">
                <a:buFont typeface="Arial" charset="0"/>
                <a:buNone/>
              </a:pPr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62977353-BAA3-4A14-A434-995351A0DFBC}" type="slidenum">
              <a:rPr lang="zh-CN" altLang="en-US"/>
              <a:pPr eaLnBrk="1" hangingPunct="1">
                <a:buFont typeface="Arial" charset="0"/>
                <a:buNone/>
              </a:pPr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62977353-BAA3-4A14-A434-995351A0DFBC}" type="slidenum">
              <a:rPr lang="zh-CN" altLang="en-US"/>
              <a:pPr eaLnBrk="1" hangingPunct="1">
                <a:buFont typeface="Arial" charset="0"/>
                <a:buNone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722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9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CB4DCC13-E271-4361-A348-4339E38BB73C}" type="slidenum">
              <a:rPr lang="zh-CN" altLang="en-US"/>
              <a:pPr eaLnBrk="1" hangingPunct="1">
                <a:buFont typeface="Arial" charset="0"/>
                <a:buNone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9440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FCD63AC0-DA11-4CEB-8270-F9A8CF1B6ACA}" type="slidenum">
              <a:rPr lang="zh-CN" altLang="en-US"/>
              <a:pPr eaLnBrk="1" hangingPunct="1">
                <a:buFont typeface="Arial" charset="0"/>
                <a:buNone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1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9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CB4DCC13-E271-4361-A348-4339E38BB73C}" type="slidenum">
              <a:rPr lang="zh-CN" altLang="en-US"/>
              <a:pPr eaLnBrk="1" hangingPunct="1">
                <a:buFont typeface="Arial" charset="0"/>
                <a:buNone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27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B559ACCA-F8E7-4F4F-B898-9E63C24A8E58}" type="slidenum">
              <a:rPr lang="zh-CN" altLang="en-US"/>
              <a:pPr eaLnBrk="1" hangingPunct="1">
                <a:buFont typeface="Arial" charset="0"/>
                <a:buNone/>
              </a:pPr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67305506-D242-43C6-BA70-30659A9BF271}" type="slidenum">
              <a:rPr lang="zh-CN" altLang="en-US"/>
              <a:pPr eaLnBrk="1" hangingPunct="1">
                <a:buFont typeface="Arial" charset="0"/>
                <a:buNone/>
              </a:pPr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AD80F2C6-414F-4B4B-B9EB-ED1FE1507CD9}" type="slidenum">
              <a:rPr lang="zh-CN" altLang="en-US"/>
              <a:pPr eaLnBrk="1" hangingPunct="1">
                <a:buFont typeface="Arial" charset="0"/>
                <a:buNone/>
              </a:pPr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186ABFF4-E806-44E9-BFC7-A26543372A5B}" type="slidenum">
              <a:rPr lang="zh-CN" altLang="en-US"/>
              <a:pPr eaLnBrk="1" hangingPunct="1">
                <a:buFont typeface="Arial" charset="0"/>
                <a:buNone/>
              </a:pPr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0E45FD64-2F6C-4337-A0E4-117A4F70B639}" type="slidenum">
              <a:rPr lang="zh-CN" altLang="en-US"/>
              <a:pPr eaLnBrk="1" hangingPunct="1">
                <a:buFont typeface="Arial" charset="0"/>
                <a:buNone/>
              </a:pPr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BD4CD1DF-D700-499C-B9B6-E97472CA762B}" type="slidenum">
              <a:rPr lang="zh-CN" altLang="en-US"/>
              <a:pPr eaLnBrk="1" hangingPunct="1">
                <a:buFont typeface="Arial" charset="0"/>
                <a:buNone/>
              </a:pPr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30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C72F2373-423F-45A0-9429-E08225BC0FF5}" type="slidenum">
              <a:rPr lang="zh-CN" altLang="en-US"/>
              <a:pPr eaLnBrk="1" hangingPunct="1">
                <a:buFont typeface="Arial" charset="0"/>
                <a:buNone/>
              </a:pPr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50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1C54B03C-1BFD-4C63-9A79-6318D39503DA}" type="slidenum">
              <a:rPr lang="zh-CN" altLang="en-US"/>
              <a:pPr eaLnBrk="1" hangingPunct="1">
                <a:buFont typeface="Arial" charset="0"/>
                <a:buNone/>
              </a:pPr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71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8F6831A8-CBC8-4A3B-9280-0377A57713C9}" type="slidenum">
              <a:rPr lang="zh-CN" altLang="en-US"/>
              <a:pPr eaLnBrk="1" hangingPunct="1">
                <a:buFont typeface="Arial" charset="0"/>
                <a:buNone/>
              </a:pPr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9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 typeface="Arial" charset="0"/>
              <a:buNone/>
            </a:pPr>
            <a:fld id="{CB4DCC13-E271-4361-A348-4339E38BB73C}" type="slidenum">
              <a:rPr lang="zh-CN" altLang="en-US"/>
              <a:pPr eaLnBrk="1" hangingPunct="1">
                <a:buFont typeface="Arial" charset="0"/>
                <a:buNone/>
              </a:pPr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5642437-7C66-4BFB-9C07-9ADC34894B7E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68E87E3-DF09-4D36-A1C1-C0E671047C5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923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7043AC-26BD-418C-BD64-D94458940B62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7E63397-BBA7-4E68-9F5D-26A3222FD6DF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85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A01BF86-6538-4483-B566-F49116C26F52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64BEB4B-EBCA-4911-8381-9FE96FF72EB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473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994FA26-901D-4636-876E-CF5F600BD1BA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95CA227-0264-4ECE-B74B-9DB75DFEFE63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43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E7D180-5213-4877-B1EF-CFBD72296E34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D6BA40D-4351-48CE-87FA-35799B363893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460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696A73E-3875-430F-9807-40BA26F5AB8D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BA2CF2E-2199-4550-8D9D-F4CB71D31725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32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7088810-2026-4588-B17A-0DF3ABE564E6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46ABC90-1E40-44DD-9B6F-C699DC9E6703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42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B50107F-B213-4D60-9C60-57EC17FFD3BB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E9AC115-02B6-46F0-B873-FEDDE3398761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33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6BEC4AA-56AE-4F06-8BBC-803FE723DA08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E4BA2C4-014B-4707-9E43-30F51DF26F5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79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1ABB2DB-7B5D-4E98-BF80-713AF407B874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2341838-F614-4ACB-A180-02A4F392142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222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0849F0A-A92C-4F4C-AB56-94DC6D31B3A3}" type="datetime1">
              <a:rPr lang="zh-CN" altLang="en-US"/>
              <a:pPr>
                <a:defRPr/>
              </a:pPr>
              <a:t>2019/4/16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E0E5D40-5975-43A8-943D-167B1534413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69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>
                <a:sym typeface="Calibri" pitchFamily="34" charset="0"/>
              </a:rPr>
              <a:t>单击此处编辑母版标题样式</a:t>
            </a:r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>
                <a:sym typeface="Calibri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itchFamily="34" charset="0"/>
              </a:rPr>
              <a:t>第二级</a:t>
            </a:r>
          </a:p>
          <a:p>
            <a:pPr lvl="2"/>
            <a:r>
              <a:rPr lang="zh-CN">
                <a:sym typeface="Calibri" pitchFamily="34" charset="0"/>
              </a:rPr>
              <a:t>第三级</a:t>
            </a:r>
          </a:p>
          <a:p>
            <a:pPr lvl="3"/>
            <a:r>
              <a:rPr lang="zh-CN">
                <a:sym typeface="Calibri" pitchFamily="34" charset="0"/>
              </a:rPr>
              <a:t>第四级</a:t>
            </a:r>
          </a:p>
          <a:p>
            <a:pPr lvl="4"/>
            <a:r>
              <a:rPr lang="zh-CN">
                <a:sym typeface="Calibri" pitchFamily="34" charset="0"/>
              </a:rPr>
              <a:t>第五级</a:t>
            </a:r>
          </a:p>
        </p:txBody>
      </p:sp>
      <p:sp>
        <p:nvSpPr>
          <p:cNvPr id="1029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767263"/>
            <a:ext cx="2133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200" smtClean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BBA0EAA3-8B20-4BBF-888B-B6412C13F887}" type="datetime1">
              <a:rPr lang="zh-CN" altLang="en-US"/>
              <a:pPr>
                <a:defRPr/>
              </a:pPr>
              <a:t>2019/4/16</a:t>
            </a:fld>
            <a:endParaRPr lang="zh-CN" altLang="en-US"/>
          </a:p>
        </p:txBody>
      </p:sp>
      <p:sp>
        <p:nvSpPr>
          <p:cNvPr id="1030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767263"/>
            <a:ext cx="2895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buFont typeface="Arial" pitchFamily="34" charset="0"/>
              <a:buNone/>
              <a:defRPr sz="1200" smtClean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1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767263"/>
            <a:ext cx="2133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200" smtClean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0724AF63-8ED8-4EE3-9E35-A92170C29AB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sym typeface="Calibri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file:///C:\Users\MASEFAT\Music\&#26519;&#28023;%20-%20&#24494;&#20809;&#35282;&#33853;.mp3" TargetMode="Externa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25"/>
          <p:cNvGrpSpPr>
            <a:grpSpLocks/>
          </p:cNvGrpSpPr>
          <p:nvPr/>
        </p:nvGrpSpPr>
        <p:grpSpPr bwMode="auto">
          <a:xfrm>
            <a:off x="6742113" y="195263"/>
            <a:ext cx="287337" cy="288925"/>
            <a:chOff x="0" y="0"/>
            <a:chExt cx="288032" cy="288032"/>
          </a:xfrm>
        </p:grpSpPr>
        <p:sp>
          <p:nvSpPr>
            <p:cNvPr id="13334" name="椭圆 26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13335" name="组合 27"/>
            <p:cNvGrpSpPr>
              <a:grpSpLocks/>
            </p:cNvGrpSpPr>
            <p:nvPr/>
          </p:nvGrpSpPr>
          <p:grpSpPr bwMode="auto">
            <a:xfrm flipH="1">
              <a:off x="71530" y="105344"/>
              <a:ext cx="144971" cy="77344"/>
              <a:chOff x="0" y="0"/>
              <a:chExt cx="268428" cy="143210"/>
            </a:xfrm>
          </p:grpSpPr>
          <p:sp>
            <p:nvSpPr>
              <p:cNvPr id="13336" name="等腰三角形 28"/>
              <p:cNvSpPr>
                <a:spLocks noChangeArrowheads="1"/>
              </p:cNvSpPr>
              <p:nvPr/>
            </p:nvSpPr>
            <p:spPr bwMode="auto">
              <a:xfrm rot="5400000">
                <a:off x="-9878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3337" name="等腰三角形 29"/>
              <p:cNvSpPr>
                <a:spLocks noChangeArrowheads="1"/>
              </p:cNvSpPr>
              <p:nvPr/>
            </p:nvSpPr>
            <p:spPr bwMode="auto">
              <a:xfrm rot="5400000">
                <a:off x="135093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</p:grpSp>
      <p:grpSp>
        <p:nvGrpSpPr>
          <p:cNvPr id="13315" name="组合 30"/>
          <p:cNvGrpSpPr>
            <a:grpSpLocks/>
          </p:cNvGrpSpPr>
          <p:nvPr/>
        </p:nvGrpSpPr>
        <p:grpSpPr bwMode="auto">
          <a:xfrm>
            <a:off x="8613775" y="195263"/>
            <a:ext cx="288925" cy="288925"/>
            <a:chOff x="0" y="0"/>
            <a:chExt cx="288032" cy="288032"/>
          </a:xfrm>
        </p:grpSpPr>
        <p:sp>
          <p:nvSpPr>
            <p:cNvPr id="13330" name="椭圆 31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13331" name="组合 32"/>
            <p:cNvGrpSpPr>
              <a:grpSpLocks/>
            </p:cNvGrpSpPr>
            <p:nvPr/>
          </p:nvGrpSpPr>
          <p:grpSpPr bwMode="auto">
            <a:xfrm>
              <a:off x="82288" y="105344"/>
              <a:ext cx="144971" cy="77344"/>
              <a:chOff x="0" y="0"/>
              <a:chExt cx="268428" cy="143210"/>
            </a:xfrm>
          </p:grpSpPr>
          <p:sp>
            <p:nvSpPr>
              <p:cNvPr id="13332" name="等腰三角形 33"/>
              <p:cNvSpPr>
                <a:spLocks noChangeArrowheads="1"/>
              </p:cNvSpPr>
              <p:nvPr/>
            </p:nvSpPr>
            <p:spPr bwMode="auto">
              <a:xfrm rot="5400000">
                <a:off x="-9878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3333" name="等腰三角形 34"/>
              <p:cNvSpPr>
                <a:spLocks noChangeArrowheads="1"/>
              </p:cNvSpPr>
              <p:nvPr/>
            </p:nvSpPr>
            <p:spPr bwMode="auto">
              <a:xfrm rot="5400000">
                <a:off x="135093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</p:grpSp>
      <p:grpSp>
        <p:nvGrpSpPr>
          <p:cNvPr id="13316" name="组合 35"/>
          <p:cNvGrpSpPr>
            <a:grpSpLocks/>
          </p:cNvGrpSpPr>
          <p:nvPr/>
        </p:nvGrpSpPr>
        <p:grpSpPr bwMode="auto">
          <a:xfrm>
            <a:off x="7366000" y="195263"/>
            <a:ext cx="288925" cy="288925"/>
            <a:chOff x="0" y="0"/>
            <a:chExt cx="288032" cy="288032"/>
          </a:xfrm>
        </p:grpSpPr>
        <p:sp>
          <p:nvSpPr>
            <p:cNvPr id="13326" name="椭圆 36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13327" name="组合 37"/>
            <p:cNvGrpSpPr>
              <a:grpSpLocks/>
            </p:cNvGrpSpPr>
            <p:nvPr/>
          </p:nvGrpSpPr>
          <p:grpSpPr bwMode="auto">
            <a:xfrm>
              <a:off x="108012" y="97370"/>
              <a:ext cx="72008" cy="108000"/>
              <a:chOff x="0" y="0"/>
              <a:chExt cx="72008" cy="108000"/>
            </a:xfrm>
          </p:grpSpPr>
          <p:sp>
            <p:nvSpPr>
              <p:cNvPr id="13328" name="直接连接符 38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0800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29" name="直接连接符 39"/>
              <p:cNvSpPr>
                <a:spLocks noChangeShapeType="1"/>
              </p:cNvSpPr>
              <p:nvPr/>
            </p:nvSpPr>
            <p:spPr bwMode="auto">
              <a:xfrm>
                <a:off x="72008" y="0"/>
                <a:ext cx="1" cy="10800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3317" name="组合 40"/>
          <p:cNvGrpSpPr>
            <a:grpSpLocks/>
          </p:cNvGrpSpPr>
          <p:nvPr/>
        </p:nvGrpSpPr>
        <p:grpSpPr bwMode="auto">
          <a:xfrm>
            <a:off x="7989888" y="195263"/>
            <a:ext cx="287337" cy="288925"/>
            <a:chOff x="0" y="0"/>
            <a:chExt cx="288032" cy="288032"/>
          </a:xfrm>
        </p:grpSpPr>
        <p:sp>
          <p:nvSpPr>
            <p:cNvPr id="13324" name="椭圆 41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13325" name="矩形 42"/>
            <p:cNvSpPr>
              <a:spLocks noChangeArrowheads="1"/>
            </p:cNvSpPr>
            <p:nvPr/>
          </p:nvSpPr>
          <p:spPr bwMode="auto">
            <a:xfrm>
              <a:off x="86064" y="85549"/>
              <a:ext cx="108000" cy="108000"/>
            </a:xfrm>
            <a:prstGeom prst="rect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sp>
        <p:nvSpPr>
          <p:cNvPr id="3093" name="直接连接符 35"/>
          <p:cNvSpPr>
            <a:spLocks noChangeShapeType="1"/>
          </p:cNvSpPr>
          <p:nvPr/>
        </p:nvSpPr>
        <p:spPr bwMode="auto">
          <a:xfrm flipV="1">
            <a:off x="2177869" y="1851700"/>
            <a:ext cx="4788260" cy="10449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94" name="直接连接符 36"/>
          <p:cNvSpPr>
            <a:spLocks noChangeShapeType="1"/>
          </p:cNvSpPr>
          <p:nvPr/>
        </p:nvSpPr>
        <p:spPr bwMode="auto">
          <a:xfrm flipV="1">
            <a:off x="2169832" y="3209347"/>
            <a:ext cx="4788260" cy="10448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95" name="TextBox 37"/>
          <p:cNvSpPr>
            <a:spLocks noChangeArrowheads="1"/>
          </p:cNvSpPr>
          <p:nvPr/>
        </p:nvSpPr>
        <p:spPr bwMode="auto">
          <a:xfrm>
            <a:off x="1864104" y="2279362"/>
            <a:ext cx="541579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HelveticaNeueLT Pro 35 Th" pitchFamily="34" charset="0"/>
                <a:ea typeface="微软雅黑" pitchFamily="34" charset="-122"/>
              </a:rPr>
              <a:t>电商平台接口开发项目演示</a:t>
            </a:r>
            <a:endParaRPr lang="en-US" altLang="zh-CN" sz="2800" dirty="0">
              <a:solidFill>
                <a:schemeClr val="bg1"/>
              </a:solidFill>
              <a:latin typeface="HelveticaNeueLT Pro 35 Th" pitchFamily="34" charset="0"/>
              <a:ea typeface="微软雅黑" pitchFamily="34" charset="-122"/>
            </a:endParaRPr>
          </a:p>
        </p:txBody>
      </p:sp>
      <p:pic>
        <p:nvPicPr>
          <p:cNvPr id="25" name="林海 - 微光角落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-500063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Daydream (白日梦) - 雨中漫步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-95649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3" dur="500" tmFilter="0,0; .5, 1; 1, 1"/>
                                        <p:tgtEl>
                                          <p:spTgt spid="3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0">
                <p:cTn id="24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numSld="666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093" grpId="0" animBg="1"/>
      <p:bldP spid="3094" grpId="0" animBg="1"/>
      <p:bldP spid="3095" grpId="0" bldLvl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Box 7"/>
          <p:cNvSpPr>
            <a:spLocks noChangeArrowheads="1"/>
          </p:cNvSpPr>
          <p:nvPr/>
        </p:nvSpPr>
        <p:spPr bwMode="auto">
          <a:xfrm>
            <a:off x="1" y="365125"/>
            <a:ext cx="1979820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20521" name="矩形 38"/>
          <p:cNvSpPr>
            <a:spLocks noChangeArrowheads="1"/>
          </p:cNvSpPr>
          <p:nvPr/>
        </p:nvSpPr>
        <p:spPr bwMode="auto">
          <a:xfrm>
            <a:off x="0" y="365125"/>
            <a:ext cx="219583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4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项目</a:t>
            </a:r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ER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图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4807267-EB69-49CE-AEB2-AB23348DCA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" r="5824"/>
          <a:stretch/>
        </p:blipFill>
        <p:spPr>
          <a:xfrm>
            <a:off x="2051825" y="0"/>
            <a:ext cx="7092174" cy="51436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1" grpId="0" bldLvl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extBox 7"/>
          <p:cNvSpPr>
            <a:spLocks noChangeArrowheads="1"/>
          </p:cNvSpPr>
          <p:nvPr/>
        </p:nvSpPr>
        <p:spPr bwMode="auto">
          <a:xfrm>
            <a:off x="0" y="0"/>
            <a:ext cx="1979820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20521" name="矩形 38"/>
          <p:cNvSpPr>
            <a:spLocks noChangeArrowheads="1"/>
          </p:cNvSpPr>
          <p:nvPr/>
        </p:nvSpPr>
        <p:spPr bwMode="auto">
          <a:xfrm>
            <a:off x="31065" y="-24280"/>
            <a:ext cx="219583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4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思维导图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1F0BA8-9ADD-452E-8B9D-F763ED9CD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46" y="627615"/>
            <a:ext cx="9148645" cy="451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44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1" grpId="0" bldLvl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3"/>
          <p:cNvSpPr>
            <a:spLocks noChangeArrowheads="1"/>
          </p:cNvSpPr>
          <p:nvPr/>
        </p:nvSpPr>
        <p:spPr bwMode="auto">
          <a:xfrm>
            <a:off x="3924300" y="2108200"/>
            <a:ext cx="1655903" cy="523220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Five</a:t>
            </a:r>
            <a:endParaRPr lang="zh-CN" altLang="en-US" sz="2800" dirty="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7411" name="TextBox 4"/>
          <p:cNvSpPr>
            <a:spLocks noChangeArrowheads="1"/>
          </p:cNvSpPr>
          <p:nvPr/>
        </p:nvSpPr>
        <p:spPr bwMode="auto">
          <a:xfrm>
            <a:off x="3779945" y="2657802"/>
            <a:ext cx="3129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  状态码表</a:t>
            </a:r>
            <a:endParaRPr lang="zh-CN" altLang="en-US" sz="2800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7412" name="TextBox 5"/>
          <p:cNvSpPr>
            <a:spLocks noChangeArrowheads="1"/>
          </p:cNvSpPr>
          <p:nvPr/>
        </p:nvSpPr>
        <p:spPr bwMode="auto">
          <a:xfrm>
            <a:off x="2162175" y="1814513"/>
            <a:ext cx="1595309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 dirty="0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05</a:t>
            </a:r>
            <a:endParaRPr lang="zh-CN" altLang="en-US" sz="9600" b="1" dirty="0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17413" name="直接连接符 6"/>
          <p:cNvSpPr>
            <a:spLocks noChangeShapeType="1"/>
          </p:cNvSpPr>
          <p:nvPr/>
        </p:nvSpPr>
        <p:spPr bwMode="auto">
          <a:xfrm>
            <a:off x="2306030" y="3155295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74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ldLvl="0" animBg="1" autoUpdateAnimBg="0"/>
      <p:bldP spid="17411" grpId="0" bldLvl="0" autoUpdateAnimBg="0"/>
      <p:bldP spid="17412" grpId="0" bldLvl="0" autoUpdateAnimBg="0"/>
      <p:bldP spid="17413" grpId="0" animBg="1"/>
      <p:bldP spid="174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Box 7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0252" name="矩形 11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5 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状态码表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79BAAC-E128-4D4C-A24D-F11080B20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930" y="0"/>
            <a:ext cx="41762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8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2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3"/>
          <p:cNvSpPr>
            <a:spLocks noChangeArrowheads="1"/>
          </p:cNvSpPr>
          <p:nvPr/>
        </p:nvSpPr>
        <p:spPr bwMode="auto">
          <a:xfrm>
            <a:off x="3924300" y="2108200"/>
            <a:ext cx="1727775" cy="523220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Six</a:t>
            </a:r>
            <a:endParaRPr lang="zh-CN" altLang="en-US" sz="2800" dirty="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7411" name="TextBox 4"/>
          <p:cNvSpPr>
            <a:spLocks noChangeArrowheads="1"/>
          </p:cNvSpPr>
          <p:nvPr/>
        </p:nvSpPr>
        <p:spPr bwMode="auto">
          <a:xfrm>
            <a:off x="3779945" y="2657802"/>
            <a:ext cx="345624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总结与心得</a:t>
            </a:r>
            <a:endParaRPr lang="zh-CN" altLang="en-US" sz="2800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7412" name="TextBox 5"/>
          <p:cNvSpPr>
            <a:spLocks noChangeArrowheads="1"/>
          </p:cNvSpPr>
          <p:nvPr/>
        </p:nvSpPr>
        <p:spPr bwMode="auto">
          <a:xfrm>
            <a:off x="2162175" y="1814513"/>
            <a:ext cx="1595309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 dirty="0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06</a:t>
            </a:r>
            <a:endParaRPr lang="zh-CN" altLang="en-US" sz="9600" b="1" dirty="0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17413" name="直接连接符 6"/>
          <p:cNvSpPr>
            <a:spLocks noChangeShapeType="1"/>
          </p:cNvSpPr>
          <p:nvPr/>
        </p:nvSpPr>
        <p:spPr bwMode="auto">
          <a:xfrm>
            <a:off x="2306030" y="3155295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82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ldLvl="0" animBg="1" autoUpdateAnimBg="0"/>
      <p:bldP spid="17411" grpId="0" bldLvl="0" autoUpdateAnimBg="0"/>
      <p:bldP spid="17412" grpId="0" bldLvl="0" autoUpdateAnimBg="0"/>
      <p:bldP spid="17413" grpId="0" animBg="1"/>
      <p:bldP spid="174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6"/>
          <p:cNvSpPr>
            <a:spLocks noChangeArrowheads="1"/>
          </p:cNvSpPr>
          <p:nvPr/>
        </p:nvSpPr>
        <p:spPr bwMode="auto">
          <a:xfrm>
            <a:off x="0" y="627063"/>
            <a:ext cx="9144000" cy="4105275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7411" name="TextBox 7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7175" name="矩形 1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8 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总结与心得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6BDB6ED-1C8B-498A-9CD1-95F2BCF3B30C}"/>
              </a:ext>
            </a:extLst>
          </p:cNvPr>
          <p:cNvSpPr txBox="1"/>
          <p:nvPr/>
        </p:nvSpPr>
        <p:spPr>
          <a:xfrm>
            <a:off x="467715" y="1347665"/>
            <a:ext cx="820857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 1</a:t>
            </a:r>
            <a:r>
              <a:rPr lang="zh-CN" altLang="en-US" b="1" dirty="0"/>
              <a:t>、在写程序前，先理清思路，设计好</a:t>
            </a:r>
            <a:r>
              <a:rPr lang="en-US" altLang="zh-CN" b="1" dirty="0"/>
              <a:t>ER</a:t>
            </a:r>
            <a:r>
              <a:rPr lang="zh-CN" altLang="en-US" b="1" dirty="0"/>
              <a:t>图和思维导图，这样就很直观的知道自己要达成的目的；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 2</a:t>
            </a:r>
            <a:r>
              <a:rPr lang="zh-CN" altLang="en-US" b="1" dirty="0"/>
              <a:t>、在写时，注意命名，避免关键字；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 3</a:t>
            </a:r>
            <a:r>
              <a:rPr lang="zh-CN" altLang="en-US" b="1" dirty="0"/>
              <a:t>、逻辑考虑要全面。</a:t>
            </a:r>
            <a:endParaRPr lang="en-US" altLang="zh-CN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5" grpId="0" bldLvl="0" autoUpdateAnimBg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70" name="组合 25"/>
          <p:cNvGrpSpPr>
            <a:grpSpLocks/>
          </p:cNvGrpSpPr>
          <p:nvPr/>
        </p:nvGrpSpPr>
        <p:grpSpPr bwMode="auto">
          <a:xfrm>
            <a:off x="6742113" y="195263"/>
            <a:ext cx="287337" cy="288925"/>
            <a:chOff x="0" y="0"/>
            <a:chExt cx="288032" cy="288032"/>
          </a:xfrm>
        </p:grpSpPr>
        <p:sp>
          <p:nvSpPr>
            <p:cNvPr id="32789" name="椭圆 26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32790" name="组合 27"/>
            <p:cNvGrpSpPr>
              <a:grpSpLocks/>
            </p:cNvGrpSpPr>
            <p:nvPr/>
          </p:nvGrpSpPr>
          <p:grpSpPr bwMode="auto">
            <a:xfrm flipH="1">
              <a:off x="71530" y="105344"/>
              <a:ext cx="144971" cy="77344"/>
              <a:chOff x="0" y="0"/>
              <a:chExt cx="268428" cy="143210"/>
            </a:xfrm>
          </p:grpSpPr>
          <p:sp>
            <p:nvSpPr>
              <p:cNvPr id="32791" name="等腰三角形 28"/>
              <p:cNvSpPr>
                <a:spLocks noChangeArrowheads="1"/>
              </p:cNvSpPr>
              <p:nvPr/>
            </p:nvSpPr>
            <p:spPr bwMode="auto">
              <a:xfrm rot="5400000">
                <a:off x="-9878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32792" name="等腰三角形 29"/>
              <p:cNvSpPr>
                <a:spLocks noChangeArrowheads="1"/>
              </p:cNvSpPr>
              <p:nvPr/>
            </p:nvSpPr>
            <p:spPr bwMode="auto">
              <a:xfrm rot="5400000">
                <a:off x="135093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</p:grpSp>
      <p:grpSp>
        <p:nvGrpSpPr>
          <p:cNvPr id="32771" name="组合 30"/>
          <p:cNvGrpSpPr>
            <a:grpSpLocks/>
          </p:cNvGrpSpPr>
          <p:nvPr/>
        </p:nvGrpSpPr>
        <p:grpSpPr bwMode="auto">
          <a:xfrm>
            <a:off x="8613775" y="195263"/>
            <a:ext cx="288925" cy="288925"/>
            <a:chOff x="0" y="0"/>
            <a:chExt cx="288032" cy="288032"/>
          </a:xfrm>
        </p:grpSpPr>
        <p:sp>
          <p:nvSpPr>
            <p:cNvPr id="32785" name="椭圆 31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32786" name="组合 32"/>
            <p:cNvGrpSpPr>
              <a:grpSpLocks/>
            </p:cNvGrpSpPr>
            <p:nvPr/>
          </p:nvGrpSpPr>
          <p:grpSpPr bwMode="auto">
            <a:xfrm>
              <a:off x="82288" y="105344"/>
              <a:ext cx="144971" cy="77344"/>
              <a:chOff x="0" y="0"/>
              <a:chExt cx="268428" cy="143210"/>
            </a:xfrm>
          </p:grpSpPr>
          <p:sp>
            <p:nvSpPr>
              <p:cNvPr id="32787" name="等腰三角形 33"/>
              <p:cNvSpPr>
                <a:spLocks noChangeArrowheads="1"/>
              </p:cNvSpPr>
              <p:nvPr/>
            </p:nvSpPr>
            <p:spPr bwMode="auto">
              <a:xfrm rot="5400000">
                <a:off x="-9878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32788" name="等腰三角形 34"/>
              <p:cNvSpPr>
                <a:spLocks noChangeArrowheads="1"/>
              </p:cNvSpPr>
              <p:nvPr/>
            </p:nvSpPr>
            <p:spPr bwMode="auto">
              <a:xfrm rot="5400000">
                <a:off x="135093" y="9877"/>
                <a:ext cx="143209" cy="123456"/>
              </a:xfrm>
              <a:prstGeom prst="triangle">
                <a:avLst>
                  <a:gd name="adj" fmla="val 50000"/>
                </a:avLst>
              </a:prstGeom>
              <a:noFill/>
              <a:ln w="12700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</p:grpSp>
      <p:grpSp>
        <p:nvGrpSpPr>
          <p:cNvPr id="32772" name="组合 35"/>
          <p:cNvGrpSpPr>
            <a:grpSpLocks/>
          </p:cNvGrpSpPr>
          <p:nvPr/>
        </p:nvGrpSpPr>
        <p:grpSpPr bwMode="auto">
          <a:xfrm>
            <a:off x="7366000" y="195263"/>
            <a:ext cx="288925" cy="288925"/>
            <a:chOff x="0" y="0"/>
            <a:chExt cx="288032" cy="288032"/>
          </a:xfrm>
        </p:grpSpPr>
        <p:sp>
          <p:nvSpPr>
            <p:cNvPr id="32781" name="椭圆 36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grpSp>
          <p:nvGrpSpPr>
            <p:cNvPr id="32782" name="组合 37"/>
            <p:cNvGrpSpPr>
              <a:grpSpLocks/>
            </p:cNvGrpSpPr>
            <p:nvPr/>
          </p:nvGrpSpPr>
          <p:grpSpPr bwMode="auto">
            <a:xfrm>
              <a:off x="108012" y="97370"/>
              <a:ext cx="72008" cy="108000"/>
              <a:chOff x="0" y="0"/>
              <a:chExt cx="72008" cy="108000"/>
            </a:xfrm>
          </p:grpSpPr>
          <p:sp>
            <p:nvSpPr>
              <p:cNvPr id="32783" name="直接连接符 38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0800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784" name="直接连接符 39"/>
              <p:cNvSpPr>
                <a:spLocks noChangeShapeType="1"/>
              </p:cNvSpPr>
              <p:nvPr/>
            </p:nvSpPr>
            <p:spPr bwMode="auto">
              <a:xfrm>
                <a:off x="72008" y="0"/>
                <a:ext cx="1" cy="108000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2773" name="组合 40"/>
          <p:cNvGrpSpPr>
            <a:grpSpLocks/>
          </p:cNvGrpSpPr>
          <p:nvPr/>
        </p:nvGrpSpPr>
        <p:grpSpPr bwMode="auto">
          <a:xfrm>
            <a:off x="7989888" y="195263"/>
            <a:ext cx="287337" cy="288925"/>
            <a:chOff x="0" y="0"/>
            <a:chExt cx="288032" cy="288032"/>
          </a:xfrm>
        </p:grpSpPr>
        <p:sp>
          <p:nvSpPr>
            <p:cNvPr id="32779" name="椭圆 41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32780" name="矩形 42"/>
            <p:cNvSpPr>
              <a:spLocks noChangeArrowheads="1"/>
            </p:cNvSpPr>
            <p:nvPr/>
          </p:nvSpPr>
          <p:spPr bwMode="auto">
            <a:xfrm>
              <a:off x="86064" y="85549"/>
              <a:ext cx="108000" cy="108000"/>
            </a:xfrm>
            <a:prstGeom prst="rect">
              <a:avLst/>
            </a:prstGeom>
            <a:noFill/>
            <a:ln w="12700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sp>
        <p:nvSpPr>
          <p:cNvPr id="22549" name="直接连接符 35"/>
          <p:cNvSpPr>
            <a:spLocks noChangeShapeType="1"/>
          </p:cNvSpPr>
          <p:nvPr/>
        </p:nvSpPr>
        <p:spPr bwMode="auto">
          <a:xfrm>
            <a:off x="2205038" y="1635685"/>
            <a:ext cx="4248150" cy="0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0" name="直接连接符 36"/>
          <p:cNvSpPr>
            <a:spLocks noChangeShapeType="1"/>
          </p:cNvSpPr>
          <p:nvPr/>
        </p:nvSpPr>
        <p:spPr bwMode="auto">
          <a:xfrm>
            <a:off x="2205038" y="3075785"/>
            <a:ext cx="4248150" cy="0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51" name="TextBox 37"/>
          <p:cNvSpPr>
            <a:spLocks noChangeArrowheads="1"/>
          </p:cNvSpPr>
          <p:nvPr/>
        </p:nvSpPr>
        <p:spPr bwMode="auto">
          <a:xfrm>
            <a:off x="2205038" y="2063635"/>
            <a:ext cx="42481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Thank</a:t>
            </a:r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You</a:t>
            </a:r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0" dur="500" tmFilter="0,0; .5, 1; 1, 1"/>
                                        <p:tgtEl>
                                          <p:spTgt spid="22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49" grpId="0" animBg="1"/>
      <p:bldP spid="22550" grpId="0" animBg="1"/>
      <p:bldP spid="22551" grpId="0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矩形 3"/>
          <p:cNvSpPr>
            <a:spLocks noChangeArrowheads="1"/>
          </p:cNvSpPr>
          <p:nvPr/>
        </p:nvSpPr>
        <p:spPr bwMode="auto">
          <a:xfrm>
            <a:off x="0" y="6350"/>
            <a:ext cx="2700338" cy="5137150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099" name="TextBox 5"/>
          <p:cNvSpPr>
            <a:spLocks noChangeArrowheads="1"/>
          </p:cNvSpPr>
          <p:nvPr/>
        </p:nvSpPr>
        <p:spPr bwMode="auto">
          <a:xfrm>
            <a:off x="401638" y="2613025"/>
            <a:ext cx="189706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Contents</a:t>
            </a:r>
            <a:endParaRPr lang="zh-CN" altLang="en-US" sz="3600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4100" name="TextBox 6"/>
          <p:cNvSpPr>
            <a:spLocks noChangeArrowheads="1"/>
          </p:cNvSpPr>
          <p:nvPr/>
        </p:nvSpPr>
        <p:spPr bwMode="auto">
          <a:xfrm>
            <a:off x="693738" y="1890713"/>
            <a:ext cx="1312862" cy="769937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目录</a:t>
            </a:r>
          </a:p>
        </p:txBody>
      </p:sp>
      <p:sp>
        <p:nvSpPr>
          <p:cNvPr id="4101" name="椭圆 8"/>
          <p:cNvSpPr>
            <a:spLocks noChangeArrowheads="1"/>
          </p:cNvSpPr>
          <p:nvPr/>
        </p:nvSpPr>
        <p:spPr bwMode="auto">
          <a:xfrm>
            <a:off x="3560446" y="540337"/>
            <a:ext cx="215900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102" name="矩形 9"/>
          <p:cNvSpPr>
            <a:spLocks noChangeArrowheads="1"/>
          </p:cNvSpPr>
          <p:nvPr/>
        </p:nvSpPr>
        <p:spPr bwMode="auto">
          <a:xfrm>
            <a:off x="3965016" y="486530"/>
            <a:ext cx="4032250" cy="323515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宋体" pitchFamily="2" charset="-122"/>
                <a:sym typeface="宋体" pitchFamily="2" charset="-122"/>
              </a:rPr>
              <a:t>项目介绍</a:t>
            </a:r>
          </a:p>
        </p:txBody>
      </p:sp>
      <p:sp>
        <p:nvSpPr>
          <p:cNvPr id="4103" name="椭圆 10"/>
          <p:cNvSpPr>
            <a:spLocks noChangeArrowheads="1"/>
          </p:cNvSpPr>
          <p:nvPr/>
        </p:nvSpPr>
        <p:spPr bwMode="auto">
          <a:xfrm>
            <a:off x="3562192" y="1167357"/>
            <a:ext cx="207883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105" name="椭圆 12"/>
          <p:cNvSpPr>
            <a:spLocks noChangeArrowheads="1"/>
          </p:cNvSpPr>
          <p:nvPr/>
        </p:nvSpPr>
        <p:spPr bwMode="auto">
          <a:xfrm>
            <a:off x="3569415" y="1804501"/>
            <a:ext cx="215900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107" name="椭圆 14"/>
          <p:cNvSpPr>
            <a:spLocks noChangeArrowheads="1"/>
          </p:cNvSpPr>
          <p:nvPr/>
        </p:nvSpPr>
        <p:spPr bwMode="auto">
          <a:xfrm>
            <a:off x="3573423" y="2473250"/>
            <a:ext cx="215900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3" name="椭圆 14">
            <a:extLst>
              <a:ext uri="{FF2B5EF4-FFF2-40B4-BE49-F238E27FC236}">
                <a16:creationId xmlns:a16="http://schemas.microsoft.com/office/drawing/2014/main" id="{62A9DBA6-55D8-4F95-8EC5-BAB53E7ED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7904" y="3159599"/>
            <a:ext cx="215900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9" name="矩形 15">
            <a:extLst>
              <a:ext uri="{FF2B5EF4-FFF2-40B4-BE49-F238E27FC236}">
                <a16:creationId xmlns:a16="http://schemas.microsoft.com/office/drawing/2014/main" id="{73D86E5F-A7BA-4D0F-94E7-366C12D8F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016" y="1097507"/>
            <a:ext cx="4032250" cy="355600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开发周期、人员</a:t>
            </a:r>
            <a:endParaRPr lang="zh-CN" altLang="en-US" b="1" dirty="0">
              <a:solidFill>
                <a:srgbClr val="E36C09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0" name="矩形 15">
            <a:extLst>
              <a:ext uri="{FF2B5EF4-FFF2-40B4-BE49-F238E27FC236}">
                <a16:creationId xmlns:a16="http://schemas.microsoft.com/office/drawing/2014/main" id="{6A9BA28D-C9E4-463B-B360-AB9B74933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016" y="1740569"/>
            <a:ext cx="4032250" cy="355600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开发环境</a:t>
            </a:r>
            <a:endParaRPr lang="zh-CN" altLang="en-US" b="1" dirty="0">
              <a:solidFill>
                <a:srgbClr val="E36C09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1" name="矩形 15">
            <a:extLst>
              <a:ext uri="{FF2B5EF4-FFF2-40B4-BE49-F238E27FC236}">
                <a16:creationId xmlns:a16="http://schemas.microsoft.com/office/drawing/2014/main" id="{F4DEDC69-C5DC-45F0-9409-93BE543B9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016" y="2383631"/>
            <a:ext cx="4032250" cy="397802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数据库设计，</a:t>
            </a:r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ER</a:t>
            </a:r>
            <a:r>
              <a:rPr lang="zh-CN" altLang="en-US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图</a:t>
            </a:r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	</a:t>
            </a:r>
            <a:endParaRPr lang="zh-CN" altLang="en-US" b="1" dirty="0">
              <a:solidFill>
                <a:srgbClr val="E36C09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2" name="矩形 15">
            <a:extLst>
              <a:ext uri="{FF2B5EF4-FFF2-40B4-BE49-F238E27FC236}">
                <a16:creationId xmlns:a16="http://schemas.microsoft.com/office/drawing/2014/main" id="{EB424EE3-A9F0-4886-AB45-BF5C0D14B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016" y="3089749"/>
            <a:ext cx="4032250" cy="355600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宋体" pitchFamily="2" charset="-122"/>
                <a:sym typeface="宋体" pitchFamily="2" charset="-122"/>
              </a:rPr>
              <a:t>状态码表</a:t>
            </a:r>
          </a:p>
        </p:txBody>
      </p:sp>
      <p:sp>
        <p:nvSpPr>
          <p:cNvPr id="30" name="矩形 15">
            <a:extLst>
              <a:ext uri="{FF2B5EF4-FFF2-40B4-BE49-F238E27FC236}">
                <a16:creationId xmlns:a16="http://schemas.microsoft.com/office/drawing/2014/main" id="{3953B4B3-4A39-47F5-B022-C478F7C207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016" y="3732811"/>
            <a:ext cx="4032250" cy="355600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总结与心得</a:t>
            </a:r>
            <a:endParaRPr lang="zh-CN" altLang="en-US" b="1" dirty="0">
              <a:solidFill>
                <a:srgbClr val="E36C09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33" name="椭圆 14">
            <a:extLst>
              <a:ext uri="{FF2B5EF4-FFF2-40B4-BE49-F238E27FC236}">
                <a16:creationId xmlns:a16="http://schemas.microsoft.com/office/drawing/2014/main" id="{C0F24F41-AB78-47E8-81BC-56D3C68DF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5921" y="3799022"/>
            <a:ext cx="215900" cy="215900"/>
          </a:xfrm>
          <a:prstGeom prst="ellipse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0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4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2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75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1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50"/>
                            </p:stCondLst>
                            <p:childTnLst>
                              <p:par>
                                <p:cTn id="53" presetID="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75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2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 bldLvl="0" animBg="1" autoUpdateAnimBg="0"/>
      <p:bldP spid="4099" grpId="0" bldLvl="0" autoUpdateAnimBg="0"/>
      <p:bldP spid="4100" grpId="0" bldLvl="0" animBg="1" autoUpdateAnimBg="0"/>
      <p:bldP spid="4101" grpId="0" bldLvl="0" animBg="1" autoUpdateAnimBg="0"/>
      <p:bldP spid="4102" grpId="0" bldLvl="0" animBg="1" autoUpdateAnimBg="0"/>
      <p:bldP spid="4103" grpId="0" bldLvl="0" animBg="1" autoUpdateAnimBg="0"/>
      <p:bldP spid="4105" grpId="0" bldLvl="0" animBg="1" autoUpdateAnimBg="0"/>
      <p:bldP spid="4107" grpId="0" bldLvl="0" animBg="1" autoUpdateAnimBg="0"/>
      <p:bldP spid="13" grpId="0" bldLvl="0" animBg="1" autoUpdateAnimBg="0"/>
      <p:bldP spid="19" grpId="0" bldLvl="0" animBg="1" autoUpdateAnimBg="0"/>
      <p:bldP spid="20" grpId="0" bldLvl="0" animBg="1" autoUpdateAnimBg="0"/>
      <p:bldP spid="21" grpId="0" bldLvl="0" animBg="1" autoUpdateAnimBg="0"/>
      <p:bldP spid="22" grpId="0" bldLvl="0" animBg="1" autoUpdateAnimBg="0"/>
      <p:bldP spid="30" grpId="0" bldLvl="0" animBg="1" autoUpdateAnimBg="0"/>
      <p:bldP spid="33" grpId="0" bldLvl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3"/>
          <p:cNvSpPr>
            <a:spLocks noChangeArrowheads="1"/>
          </p:cNvSpPr>
          <p:nvPr/>
        </p:nvSpPr>
        <p:spPr bwMode="auto">
          <a:xfrm>
            <a:off x="3924300" y="2108200"/>
            <a:ext cx="1695450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One</a:t>
            </a:r>
            <a:endParaRPr lang="zh-CN" altLang="en-US" sz="280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5123" name="TextBox 4"/>
          <p:cNvSpPr>
            <a:spLocks noChangeArrowheads="1"/>
          </p:cNvSpPr>
          <p:nvPr/>
        </p:nvSpPr>
        <p:spPr bwMode="auto">
          <a:xfrm>
            <a:off x="3829632" y="2643755"/>
            <a:ext cx="28305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  项目介绍</a:t>
            </a:r>
            <a:endParaRPr lang="zh-CN" altLang="en-US" sz="2800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5124" name="TextBox 5"/>
          <p:cNvSpPr>
            <a:spLocks noChangeArrowheads="1"/>
          </p:cNvSpPr>
          <p:nvPr/>
        </p:nvSpPr>
        <p:spPr bwMode="auto">
          <a:xfrm>
            <a:off x="2162175" y="1814513"/>
            <a:ext cx="17621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01</a:t>
            </a:r>
            <a:endParaRPr lang="zh-CN" altLang="en-US" sz="9600" b="1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5125" name="直接连接符 6"/>
          <p:cNvSpPr>
            <a:spLocks noChangeShapeType="1"/>
          </p:cNvSpPr>
          <p:nvPr/>
        </p:nvSpPr>
        <p:spPr bwMode="auto">
          <a:xfrm>
            <a:off x="2311400" y="3167063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26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ldLvl="0" animBg="1" autoUpdateAnimBg="0"/>
      <p:bldP spid="5123" grpId="0" bldLvl="0" autoUpdateAnimBg="0"/>
      <p:bldP spid="5124" grpId="0" bldLvl="0" autoUpdateAnimBg="0"/>
      <p:bldP spid="5125" grpId="0" animBg="1"/>
      <p:bldP spid="51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矩形 6"/>
          <p:cNvSpPr>
            <a:spLocks noChangeArrowheads="1"/>
          </p:cNvSpPr>
          <p:nvPr/>
        </p:nvSpPr>
        <p:spPr bwMode="auto">
          <a:xfrm>
            <a:off x="0" y="627062"/>
            <a:ext cx="9144000" cy="4105275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6387" name="TextBox 7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zh-CN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161" name="矩形 15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1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项目介绍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EDF1B51-1B18-4F6D-85B5-E2ADACD34518}"/>
              </a:ext>
            </a:extLst>
          </p:cNvPr>
          <p:cNvSpPr txBox="1"/>
          <p:nvPr/>
        </p:nvSpPr>
        <p:spPr>
          <a:xfrm>
            <a:off x="467715" y="1779695"/>
            <a:ext cx="7776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          </a:t>
            </a:r>
            <a:r>
              <a:rPr lang="zh-CN" altLang="en-US" sz="2400" dirty="0">
                <a:latin typeface="+mj-lt"/>
              </a:rPr>
              <a:t>本项目是针对 </a:t>
            </a:r>
            <a:r>
              <a:rPr lang="zh-CN" altLang="en-US" sz="2400" b="1" dirty="0">
                <a:latin typeface="+mj-lt"/>
              </a:rPr>
              <a:t>始可商城</a:t>
            </a:r>
            <a:r>
              <a:rPr lang="zh-CN" altLang="en-US" sz="2400" dirty="0">
                <a:latin typeface="+mj-lt"/>
              </a:rPr>
              <a:t>，基于</a:t>
            </a:r>
            <a:r>
              <a:rPr lang="en-US" altLang="zh-CN" sz="2400" b="1" dirty="0">
                <a:latin typeface="+mj-lt"/>
              </a:rPr>
              <a:t>RESTful</a:t>
            </a:r>
            <a:r>
              <a:rPr lang="zh-CN" altLang="en-US" sz="2400" dirty="0"/>
              <a:t>架构编写的</a:t>
            </a:r>
            <a:r>
              <a:rPr lang="en-US" altLang="zh-CN" sz="2400" dirty="0"/>
              <a:t>API</a:t>
            </a:r>
            <a:r>
              <a:rPr lang="zh-CN" altLang="en-US" sz="2400" dirty="0"/>
              <a:t>接口。</a:t>
            </a:r>
          </a:p>
          <a:p>
            <a:endParaRPr lang="zh-CN" altLang="en-US" sz="24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61" grpId="0" bldLvl="0" autoUpdateAnimBg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Box 3"/>
          <p:cNvSpPr>
            <a:spLocks noChangeArrowheads="1"/>
          </p:cNvSpPr>
          <p:nvPr/>
        </p:nvSpPr>
        <p:spPr bwMode="auto">
          <a:xfrm>
            <a:off x="3924300" y="2108200"/>
            <a:ext cx="1671638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Two</a:t>
            </a:r>
            <a:endParaRPr lang="zh-CN" altLang="en-US" sz="280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219" name="TextBox 4"/>
          <p:cNvSpPr>
            <a:spLocks noChangeArrowheads="1"/>
          </p:cNvSpPr>
          <p:nvPr/>
        </p:nvSpPr>
        <p:spPr bwMode="auto">
          <a:xfrm>
            <a:off x="3829632" y="2632075"/>
            <a:ext cx="28305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宋体" pitchFamily="2" charset="-122"/>
              </a:rPr>
              <a:t>开发周期，人员</a:t>
            </a:r>
          </a:p>
        </p:txBody>
      </p:sp>
      <p:sp>
        <p:nvSpPr>
          <p:cNvPr id="9220" name="TextBox 5"/>
          <p:cNvSpPr>
            <a:spLocks noChangeArrowheads="1"/>
          </p:cNvSpPr>
          <p:nvPr/>
        </p:nvSpPr>
        <p:spPr bwMode="auto">
          <a:xfrm>
            <a:off x="2162175" y="1814513"/>
            <a:ext cx="17621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02</a:t>
            </a:r>
            <a:endParaRPr lang="zh-CN" altLang="en-US" sz="9600" b="1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9221" name="直接连接符 6"/>
          <p:cNvSpPr>
            <a:spLocks noChangeShapeType="1"/>
          </p:cNvSpPr>
          <p:nvPr/>
        </p:nvSpPr>
        <p:spPr bwMode="auto">
          <a:xfrm>
            <a:off x="2311400" y="3167063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2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bldLvl="0" animBg="1" autoUpdateAnimBg="0"/>
      <p:bldP spid="9219" grpId="0" bldLvl="0" autoUpdateAnimBg="0"/>
      <p:bldP spid="9220" grpId="0" bldLvl="0" autoUpdateAnimBg="0"/>
      <p:bldP spid="9221" grpId="0" animBg="1"/>
      <p:bldP spid="92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矩形 6"/>
          <p:cNvSpPr>
            <a:spLocks noChangeArrowheads="1"/>
          </p:cNvSpPr>
          <p:nvPr/>
        </p:nvSpPr>
        <p:spPr bwMode="auto">
          <a:xfrm>
            <a:off x="0" y="673100"/>
            <a:ext cx="9143999" cy="4105275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1507" name="TextBox 7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1268" name="矩形 1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开发周期与人员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21517" name="椭圆 2"/>
          <p:cNvSpPr>
            <a:spLocks noChangeArrowheads="1"/>
          </p:cNvSpPr>
          <p:nvPr/>
        </p:nvSpPr>
        <p:spPr bwMode="auto">
          <a:xfrm>
            <a:off x="799617" y="1397000"/>
            <a:ext cx="1180203" cy="117554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1273" name="矩形 5"/>
          <p:cNvSpPr>
            <a:spLocks noChangeArrowheads="1"/>
          </p:cNvSpPr>
          <p:nvPr/>
        </p:nvSpPr>
        <p:spPr bwMode="auto">
          <a:xfrm>
            <a:off x="2699870" y="1799828"/>
            <a:ext cx="410415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宋体" pitchFamily="2" charset="-122"/>
              </a:rPr>
              <a:t>开发时间：</a:t>
            </a:r>
            <a:r>
              <a:rPr lang="en-US" altLang="zh-CN" sz="2800" b="1" dirty="0">
                <a:solidFill>
                  <a:srgbClr val="E36C09"/>
                </a:solidFill>
                <a:latin typeface="Calibri" pitchFamily="34" charset="0"/>
                <a:sym typeface="宋体" pitchFamily="2" charset="-122"/>
              </a:rPr>
              <a:t>1</a:t>
            </a:r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宋体" pitchFamily="2" charset="-122"/>
              </a:rPr>
              <a:t>周</a:t>
            </a:r>
          </a:p>
        </p:txBody>
      </p:sp>
      <p:sp>
        <p:nvSpPr>
          <p:cNvPr id="21515" name="椭圆 7"/>
          <p:cNvSpPr>
            <a:spLocks noChangeArrowheads="1"/>
          </p:cNvSpPr>
          <p:nvPr/>
        </p:nvSpPr>
        <p:spPr bwMode="auto">
          <a:xfrm>
            <a:off x="6804024" y="3003780"/>
            <a:ext cx="1296988" cy="1306283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1278" name="矩形 10"/>
          <p:cNvSpPr>
            <a:spLocks noChangeArrowheads="1"/>
          </p:cNvSpPr>
          <p:nvPr/>
        </p:nvSpPr>
        <p:spPr bwMode="auto">
          <a:xfrm>
            <a:off x="2771875" y="3456805"/>
            <a:ext cx="36002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31859B"/>
                </a:solidFill>
                <a:latin typeface="Calibri" pitchFamily="34" charset="0"/>
                <a:sym typeface="Calibri" pitchFamily="34" charset="0"/>
              </a:rPr>
              <a:t>开发人：张迪</a:t>
            </a:r>
            <a:r>
              <a:rPr lang="en-US" altLang="zh-CN" b="1" dirty="0">
                <a:solidFill>
                  <a:srgbClr val="31859B"/>
                </a:solidFill>
                <a:latin typeface="Calibri" pitchFamily="34" charset="0"/>
                <a:sym typeface="Calibri" pitchFamily="34" charset="0"/>
              </a:rPr>
              <a:t> </a:t>
            </a:r>
            <a:endParaRPr lang="zh-CN" altLang="en-US" b="1" dirty="0">
              <a:solidFill>
                <a:srgbClr val="31859B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1EC0378-5EF7-4B10-B7FD-A206A4E10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36" y="1311490"/>
            <a:ext cx="1346564" cy="134656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61824E-E0A8-4F7C-BFDD-4D016607B9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236" y="3039982"/>
            <a:ext cx="1346564" cy="12338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1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8" dur="1000"/>
                                        <p:tgtEl>
                                          <p:spTgt spid="1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 autoUpdateAnimBg="0"/>
      <p:bldP spid="21517" grpId="0" animBg="1"/>
      <p:bldP spid="11273" grpId="0" bldLvl="0" autoUpdateAnimBg="0"/>
      <p:bldP spid="21515" grpId="0" animBg="1"/>
      <p:bldP spid="11278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>
            <a:spLocks noChangeArrowheads="1"/>
          </p:cNvSpPr>
          <p:nvPr/>
        </p:nvSpPr>
        <p:spPr bwMode="auto">
          <a:xfrm>
            <a:off x="3924300" y="2108200"/>
            <a:ext cx="1944688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Three</a:t>
            </a:r>
            <a:endParaRPr lang="zh-CN" altLang="en-US" sz="280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3315" name="TextBox 4"/>
          <p:cNvSpPr>
            <a:spLocks noChangeArrowheads="1"/>
          </p:cNvSpPr>
          <p:nvPr/>
        </p:nvSpPr>
        <p:spPr bwMode="auto">
          <a:xfrm>
            <a:off x="3829632" y="2632075"/>
            <a:ext cx="28305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宋体" pitchFamily="2" charset="-122"/>
              </a:rPr>
              <a:t>   开发环境</a:t>
            </a:r>
          </a:p>
        </p:txBody>
      </p:sp>
      <p:sp>
        <p:nvSpPr>
          <p:cNvPr id="13316" name="TextBox 5"/>
          <p:cNvSpPr>
            <a:spLocks noChangeArrowheads="1"/>
          </p:cNvSpPr>
          <p:nvPr/>
        </p:nvSpPr>
        <p:spPr bwMode="auto">
          <a:xfrm>
            <a:off x="2162175" y="1814513"/>
            <a:ext cx="17621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03</a:t>
            </a:r>
            <a:endParaRPr lang="zh-CN" altLang="en-US" sz="9600" b="1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13317" name="直接连接符 6"/>
          <p:cNvSpPr>
            <a:spLocks noChangeShapeType="1"/>
          </p:cNvSpPr>
          <p:nvPr/>
        </p:nvSpPr>
        <p:spPr bwMode="auto">
          <a:xfrm>
            <a:off x="2311400" y="3167063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8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 bldLvl="0" animBg="1" autoUpdateAnimBg="0"/>
      <p:bldP spid="13315" grpId="0" bldLvl="0" autoUpdateAnimBg="0"/>
      <p:bldP spid="13316" grpId="0" bldLvl="0" autoUpdateAnimBg="0"/>
      <p:bldP spid="13317" grpId="0" animBg="1"/>
      <p:bldP spid="133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6"/>
          <p:cNvSpPr>
            <a:spLocks noChangeArrowheads="1"/>
          </p:cNvSpPr>
          <p:nvPr/>
        </p:nvSpPr>
        <p:spPr bwMode="auto">
          <a:xfrm>
            <a:off x="-229209" y="732093"/>
            <a:ext cx="9144000" cy="4105275"/>
          </a:xfrm>
          <a:prstGeom prst="re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 b="1" dirty="0"/>
          </a:p>
        </p:txBody>
      </p:sp>
      <p:sp>
        <p:nvSpPr>
          <p:cNvPr id="25603" name="TextBox 7"/>
          <p:cNvSpPr>
            <a:spLocks noChangeArrowheads="1"/>
          </p:cNvSpPr>
          <p:nvPr/>
        </p:nvSpPr>
        <p:spPr bwMode="auto">
          <a:xfrm>
            <a:off x="0" y="388395"/>
            <a:ext cx="32035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zh-CN" sz="2800" b="1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64" name="矩形 1"/>
          <p:cNvSpPr>
            <a:spLocks noChangeArrowheads="1"/>
          </p:cNvSpPr>
          <p:nvPr/>
        </p:nvSpPr>
        <p:spPr bwMode="auto">
          <a:xfrm>
            <a:off x="752475" y="1563688"/>
            <a:ext cx="7632700" cy="503237"/>
          </a:xfrm>
          <a:prstGeom prst="rect">
            <a:avLst/>
          </a:prstGeom>
          <a:solidFill>
            <a:srgbClr val="3185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5369" name="等腰三角形 6"/>
          <p:cNvSpPr>
            <a:spLocks noChangeArrowheads="1"/>
          </p:cNvSpPr>
          <p:nvPr/>
        </p:nvSpPr>
        <p:spPr bwMode="auto">
          <a:xfrm flipV="1">
            <a:off x="1203325" y="2238375"/>
            <a:ext cx="304800" cy="261938"/>
          </a:xfrm>
          <a:prstGeom prst="triangle">
            <a:avLst>
              <a:gd name="adj" fmla="val 5000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5370" name="等腰三角形 7"/>
          <p:cNvSpPr>
            <a:spLocks noChangeArrowheads="1"/>
          </p:cNvSpPr>
          <p:nvPr/>
        </p:nvSpPr>
        <p:spPr bwMode="auto">
          <a:xfrm flipV="1">
            <a:off x="3203575" y="2238375"/>
            <a:ext cx="304800" cy="261938"/>
          </a:xfrm>
          <a:prstGeom prst="triangle">
            <a:avLst>
              <a:gd name="adj" fmla="val 5000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5371" name="等腰三角形 8"/>
          <p:cNvSpPr>
            <a:spLocks noChangeArrowheads="1"/>
          </p:cNvSpPr>
          <p:nvPr/>
        </p:nvSpPr>
        <p:spPr bwMode="auto">
          <a:xfrm flipV="1">
            <a:off x="5303838" y="2238375"/>
            <a:ext cx="303212" cy="261938"/>
          </a:xfrm>
          <a:prstGeom prst="triangle">
            <a:avLst>
              <a:gd name="adj" fmla="val 5000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5372" name="等腰三角形 9"/>
          <p:cNvSpPr>
            <a:spLocks noChangeArrowheads="1"/>
          </p:cNvSpPr>
          <p:nvPr/>
        </p:nvSpPr>
        <p:spPr bwMode="auto">
          <a:xfrm flipV="1">
            <a:off x="7392988" y="2238375"/>
            <a:ext cx="304800" cy="261938"/>
          </a:xfrm>
          <a:prstGeom prst="triangle">
            <a:avLst>
              <a:gd name="adj" fmla="val 50000"/>
            </a:avLst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5374" name="矩形 11"/>
          <p:cNvSpPr>
            <a:spLocks noChangeArrowheads="1"/>
          </p:cNvSpPr>
          <p:nvPr/>
        </p:nvSpPr>
        <p:spPr bwMode="auto">
          <a:xfrm>
            <a:off x="346075" y="2500313"/>
            <a:ext cx="20208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Python 3.7  </a:t>
            </a:r>
            <a:endParaRPr lang="zh-CN" altLang="en-US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75" name="TextBox 12"/>
          <p:cNvSpPr>
            <a:spLocks noChangeArrowheads="1"/>
          </p:cNvSpPr>
          <p:nvPr/>
        </p:nvSpPr>
        <p:spPr bwMode="auto">
          <a:xfrm>
            <a:off x="2286005" y="3252973"/>
            <a:ext cx="1994325" cy="409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36C09"/>
              </a:buClr>
            </a:pPr>
            <a:r>
              <a:rPr lang="en-US" altLang="zh-CN" sz="1200" dirty="0">
                <a:solidFill>
                  <a:srgbClr val="000000"/>
                </a:solidFill>
                <a:latin typeface="Calibri" pitchFamily="34" charset="0"/>
                <a:sym typeface="Calibri" pitchFamily="34" charset="0"/>
              </a:rPr>
              <a:t>                    </a:t>
            </a:r>
            <a:r>
              <a:rPr lang="zh-CN" altLang="en-US" sz="1600" b="1" dirty="0">
                <a:solidFill>
                  <a:srgbClr val="000000"/>
                </a:solidFill>
                <a:latin typeface="Calibri" pitchFamily="34" charset="0"/>
                <a:sym typeface="Calibri" pitchFamily="34" charset="0"/>
              </a:rPr>
              <a:t>框架</a:t>
            </a:r>
            <a:r>
              <a:rPr lang="en-US" altLang="zh-CN" sz="1200" dirty="0">
                <a:solidFill>
                  <a:srgbClr val="000000"/>
                </a:solidFill>
                <a:latin typeface="Calibri" pitchFamily="34" charset="0"/>
                <a:sym typeface="Calibri" pitchFamily="34" charset="0"/>
              </a:rPr>
              <a:t> </a:t>
            </a:r>
            <a:endParaRPr lang="zh-CN" altLang="en-US" sz="1200" dirty="0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76" name="矩形 13"/>
          <p:cNvSpPr>
            <a:spLocks noChangeArrowheads="1"/>
          </p:cNvSpPr>
          <p:nvPr/>
        </p:nvSpPr>
        <p:spPr bwMode="auto">
          <a:xfrm>
            <a:off x="2335213" y="2485760"/>
            <a:ext cx="20208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Flask  1.0.2</a:t>
            </a:r>
            <a:endParaRPr lang="zh-CN" altLang="en-US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77" name="TextBox 14"/>
          <p:cNvSpPr>
            <a:spLocks noChangeArrowheads="1"/>
          </p:cNvSpPr>
          <p:nvPr/>
        </p:nvSpPr>
        <p:spPr bwMode="auto">
          <a:xfrm>
            <a:off x="4445000" y="2771775"/>
            <a:ext cx="2022475" cy="89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  <a:buClr>
                <a:srgbClr val="E36C09"/>
              </a:buClr>
            </a:pPr>
            <a:endParaRPr lang="en-US" altLang="zh-CN" sz="1200" dirty="0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  <a:p>
            <a:pPr>
              <a:lnSpc>
                <a:spcPct val="150000"/>
              </a:lnSpc>
              <a:buClr>
                <a:srgbClr val="E36C09"/>
              </a:buClr>
            </a:pPr>
            <a:endParaRPr lang="en-US" altLang="zh-CN" sz="1200" dirty="0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  <a:p>
            <a:pPr>
              <a:lnSpc>
                <a:spcPct val="150000"/>
              </a:lnSpc>
              <a:buClr>
                <a:srgbClr val="E36C09"/>
              </a:buClr>
            </a:pPr>
            <a:endParaRPr lang="zh-CN" altLang="en-US" sz="1200" dirty="0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78" name="矩形 15"/>
          <p:cNvSpPr>
            <a:spLocks noChangeArrowheads="1"/>
          </p:cNvSpPr>
          <p:nvPr/>
        </p:nvSpPr>
        <p:spPr bwMode="auto">
          <a:xfrm>
            <a:off x="4445000" y="2500313"/>
            <a:ext cx="2022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     PyCharm 3.4	</a:t>
            </a:r>
            <a:endParaRPr lang="zh-CN" altLang="en-US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79" name="TextBox 16"/>
          <p:cNvSpPr>
            <a:spLocks noChangeArrowheads="1"/>
          </p:cNvSpPr>
          <p:nvPr/>
        </p:nvSpPr>
        <p:spPr bwMode="auto">
          <a:xfrm>
            <a:off x="6728974" y="3242522"/>
            <a:ext cx="1827651" cy="41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36C09"/>
              </a:buClr>
            </a:pPr>
            <a:r>
              <a:rPr lang="zh-CN" altLang="en-US" sz="1600" b="1" dirty="0">
                <a:solidFill>
                  <a:srgbClr val="000000"/>
                </a:solidFill>
                <a:latin typeface="Calibri" pitchFamily="34" charset="0"/>
                <a:sym typeface="宋体" pitchFamily="2" charset="-122"/>
              </a:rPr>
              <a:t>             数</a:t>
            </a:r>
            <a:r>
              <a:rPr lang="zh-CN" altLang="en-US" sz="1600" dirty="0">
                <a:solidFill>
                  <a:srgbClr val="000000"/>
                </a:solidFill>
                <a:latin typeface="Calibri" pitchFamily="34" charset="0"/>
                <a:sym typeface="宋体" pitchFamily="2" charset="-122"/>
              </a:rPr>
              <a:t>据</a:t>
            </a:r>
            <a:r>
              <a:rPr lang="zh-CN" altLang="en-US" sz="1600" b="1" dirty="0">
                <a:solidFill>
                  <a:srgbClr val="000000"/>
                </a:solidFill>
                <a:latin typeface="Calibri" pitchFamily="34" charset="0"/>
                <a:sym typeface="宋体" pitchFamily="2" charset="-122"/>
              </a:rPr>
              <a:t>库</a:t>
            </a:r>
          </a:p>
        </p:txBody>
      </p:sp>
      <p:sp>
        <p:nvSpPr>
          <p:cNvPr id="15380" name="矩形 17"/>
          <p:cNvSpPr>
            <a:spLocks noChangeArrowheads="1"/>
          </p:cNvSpPr>
          <p:nvPr/>
        </p:nvSpPr>
        <p:spPr bwMode="auto">
          <a:xfrm>
            <a:off x="6534150" y="2500313"/>
            <a:ext cx="2022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MySQL   8.0</a:t>
            </a:r>
            <a:endParaRPr lang="zh-CN" altLang="en-US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5381" name="直接连接符 19"/>
          <p:cNvSpPr>
            <a:spLocks noChangeShapeType="1"/>
          </p:cNvSpPr>
          <p:nvPr/>
        </p:nvSpPr>
        <p:spPr bwMode="auto">
          <a:xfrm flipV="1">
            <a:off x="2266950" y="2771775"/>
            <a:ext cx="1588" cy="1095375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82" name="直接连接符 20"/>
          <p:cNvSpPr>
            <a:spLocks noChangeShapeType="1"/>
          </p:cNvSpPr>
          <p:nvPr/>
        </p:nvSpPr>
        <p:spPr bwMode="auto">
          <a:xfrm flipV="1">
            <a:off x="4364038" y="2771775"/>
            <a:ext cx="1587" cy="1095375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83" name="直接连接符 21"/>
          <p:cNvSpPr>
            <a:spLocks noChangeShapeType="1"/>
          </p:cNvSpPr>
          <p:nvPr/>
        </p:nvSpPr>
        <p:spPr bwMode="auto">
          <a:xfrm flipV="1">
            <a:off x="6465888" y="2771775"/>
            <a:ext cx="1587" cy="1095375"/>
          </a:xfrm>
          <a:prstGeom prst="lin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84" name="矩形 23"/>
          <p:cNvSpPr>
            <a:spLocks noChangeArrowheads="1"/>
          </p:cNvSpPr>
          <p:nvPr/>
        </p:nvSpPr>
        <p:spPr bwMode="auto">
          <a:xfrm>
            <a:off x="0" y="365125"/>
            <a:ext cx="3203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3  </a:t>
            </a:r>
            <a:r>
              <a:rPr lang="zh-CN" altLang="en-US" sz="2800" b="1" dirty="0">
                <a:solidFill>
                  <a:schemeClr val="bg1"/>
                </a:solidFill>
                <a:latin typeface="Calibri" pitchFamily="34" charset="0"/>
                <a:sym typeface="Calibri" pitchFamily="34" charset="0"/>
              </a:rPr>
              <a:t>项目开发环境</a:t>
            </a:r>
            <a:endParaRPr lang="zh-CN" altLang="en-US" sz="2800" b="1" dirty="0">
              <a:solidFill>
                <a:schemeClr val="bg1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337B3F-7102-4F62-979D-59A21CC149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5" t="13971" r="28555" b="13406"/>
          <a:stretch/>
        </p:blipFill>
        <p:spPr>
          <a:xfrm>
            <a:off x="1031702" y="1311275"/>
            <a:ext cx="648045" cy="755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097C34-F2D5-463B-9760-4FBDBE3BFE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" t="-210" r="2631" b="36157"/>
          <a:stretch/>
        </p:blipFill>
        <p:spPr>
          <a:xfrm>
            <a:off x="5102234" y="1322186"/>
            <a:ext cx="706420" cy="756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8DC541C-ECD7-4523-89F1-BEE07D810E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724" y="1371520"/>
            <a:ext cx="1107971" cy="695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TextBox 10">
            <a:extLst>
              <a:ext uri="{FF2B5EF4-FFF2-40B4-BE49-F238E27FC236}">
                <a16:creationId xmlns:a16="http://schemas.microsoft.com/office/drawing/2014/main" id="{F6DED258-CB9D-4433-9F38-49A3D4686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554" y="3247748"/>
            <a:ext cx="2020888" cy="41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36C09"/>
              </a:buClr>
            </a:pPr>
            <a:r>
              <a:rPr lang="en-US" altLang="zh-CN" sz="1600" dirty="0">
                <a:solidFill>
                  <a:srgbClr val="000000"/>
                </a:solidFill>
                <a:latin typeface="+mj-lt"/>
                <a:cs typeface="Calibri" panose="020F0502020204030204" pitchFamily="34" charset="0"/>
                <a:sym typeface="Calibri" pitchFamily="34" charset="0"/>
              </a:rPr>
              <a:t>                </a:t>
            </a: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itchFamily="34" charset="0"/>
              </a:rPr>
              <a:t>解释器</a:t>
            </a:r>
            <a:r>
              <a:rPr lang="en-US" altLang="zh-CN" sz="1600" dirty="0">
                <a:solidFill>
                  <a:srgbClr val="000000"/>
                </a:solidFill>
                <a:latin typeface="+mj-lt"/>
                <a:cs typeface="Calibri" panose="020F0502020204030204" pitchFamily="34" charset="0"/>
                <a:sym typeface="Calibri" pitchFamily="34" charset="0"/>
              </a:rPr>
              <a:t> </a:t>
            </a:r>
            <a:endParaRPr lang="zh-CN" altLang="en-US" sz="1600" dirty="0">
              <a:solidFill>
                <a:srgbClr val="000000"/>
              </a:solidFill>
              <a:latin typeface="+mj-lt"/>
              <a:cs typeface="Calibri" panose="020F0502020204030204" pitchFamily="34" charset="0"/>
              <a:sym typeface="宋体" pitchFamily="2" charset="-122"/>
            </a:endParaRPr>
          </a:p>
        </p:txBody>
      </p:sp>
      <p:sp>
        <p:nvSpPr>
          <p:cNvPr id="26" name="TextBox 12">
            <a:extLst>
              <a:ext uri="{FF2B5EF4-FFF2-40B4-BE49-F238E27FC236}">
                <a16:creationId xmlns:a16="http://schemas.microsoft.com/office/drawing/2014/main" id="{98CECA4B-C44D-4952-B9EB-4F0DC8AA76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9732" y="3252973"/>
            <a:ext cx="1994325" cy="710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36C09"/>
              </a:buClr>
            </a:pPr>
            <a:r>
              <a:rPr lang="zh-CN" altLang="en-US" sz="1600" b="1" dirty="0"/>
              <a:t>          编辑器</a:t>
            </a:r>
          </a:p>
          <a:p>
            <a:pPr>
              <a:lnSpc>
                <a:spcPct val="150000"/>
              </a:lnSpc>
              <a:buClr>
                <a:srgbClr val="E36C09"/>
              </a:buClr>
            </a:pPr>
            <a:endParaRPr lang="zh-CN" altLang="en-US" sz="1200" dirty="0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2FB1258A-FBEC-455D-84DE-823C147AFDD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10" t="39951" r="36739" b="38994"/>
          <a:stretch/>
        </p:blipFill>
        <p:spPr>
          <a:xfrm>
            <a:off x="6890628" y="1309834"/>
            <a:ext cx="1309518" cy="7560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5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0" dur="500"/>
                                        <p:tgtEl>
                                          <p:spTgt spid="15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15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1" dur="5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5" dur="500"/>
                                        <p:tgtEl>
                                          <p:spTgt spid="15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8" dur="500"/>
                                        <p:tgtEl>
                                          <p:spTgt spid="15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2" dur="500"/>
                                        <p:tgtEl>
                                          <p:spTgt spid="1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0" dur="500"/>
                                        <p:tgtEl>
                                          <p:spTgt spid="15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50"/>
                            </p:stCondLst>
                            <p:childTnLst>
                              <p:par>
                                <p:cTn id="52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4" dur="500"/>
                                        <p:tgtEl>
                                          <p:spTgt spid="15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1" dur="500"/>
                                        <p:tgtEl>
                                          <p:spTgt spid="15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5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75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9" dur="500"/>
                                        <p:tgtEl>
                                          <p:spTgt spid="15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250"/>
                            </p:stCondLst>
                            <p:childTnLst>
                              <p:par>
                                <p:cTn id="7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3" dur="500"/>
                                        <p:tgtEl>
                                          <p:spTgt spid="15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4" grpId="0" bldLvl="0" animBg="1" autoUpdateAnimBg="0"/>
      <p:bldP spid="15369" grpId="0" bldLvl="0" animBg="1" autoUpdateAnimBg="0"/>
      <p:bldP spid="15370" grpId="0" bldLvl="0" animBg="1" autoUpdateAnimBg="0"/>
      <p:bldP spid="15371" grpId="0" bldLvl="0" animBg="1" autoUpdateAnimBg="0"/>
      <p:bldP spid="15372" grpId="0" bldLvl="0" animBg="1" autoUpdateAnimBg="0"/>
      <p:bldP spid="15374" grpId="0" bldLvl="0" autoUpdateAnimBg="0"/>
      <p:bldP spid="15375" grpId="0" bldLvl="0" autoUpdateAnimBg="0"/>
      <p:bldP spid="15376" grpId="0" bldLvl="0" autoUpdateAnimBg="0"/>
      <p:bldP spid="15377" grpId="0" bldLvl="0" autoUpdateAnimBg="0"/>
      <p:bldP spid="15378" grpId="0" bldLvl="0" autoUpdateAnimBg="0"/>
      <p:bldP spid="15379" grpId="0" bldLvl="0" autoUpdateAnimBg="0"/>
      <p:bldP spid="15380" grpId="0" bldLvl="0" autoUpdateAnimBg="0"/>
      <p:bldP spid="15381" grpId="0" animBg="1"/>
      <p:bldP spid="15382" grpId="0" animBg="1"/>
      <p:bldP spid="15383" grpId="0" animBg="1"/>
      <p:bldP spid="15384" grpId="0" bldLvl="0" autoUpdateAnimBg="0"/>
      <p:bldP spid="25" grpId="0" bldLvl="0" autoUpdateAnimBg="0"/>
      <p:bldP spid="26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3"/>
          <p:cNvSpPr>
            <a:spLocks noChangeArrowheads="1"/>
          </p:cNvSpPr>
          <p:nvPr/>
        </p:nvSpPr>
        <p:spPr bwMode="auto">
          <a:xfrm>
            <a:off x="3924300" y="2108200"/>
            <a:ext cx="1755775" cy="523875"/>
          </a:xfrm>
          <a:prstGeom prst="rect">
            <a:avLst/>
          </a:prstGeom>
          <a:solidFill>
            <a:srgbClr val="E36C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DDD9C3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Part Four</a:t>
            </a:r>
            <a:endParaRPr lang="zh-CN" altLang="en-US" sz="2800">
              <a:solidFill>
                <a:srgbClr val="DDD9C3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7411" name="TextBox 4"/>
          <p:cNvSpPr>
            <a:spLocks noChangeArrowheads="1"/>
          </p:cNvSpPr>
          <p:nvPr/>
        </p:nvSpPr>
        <p:spPr bwMode="auto">
          <a:xfrm>
            <a:off x="3779945" y="2657802"/>
            <a:ext cx="3129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数据库设计，</a:t>
            </a:r>
            <a:r>
              <a:rPr lang="en-US" altLang="zh-CN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ER</a:t>
            </a:r>
            <a:r>
              <a:rPr lang="zh-CN" altLang="en-US" sz="2800" b="1" dirty="0">
                <a:solidFill>
                  <a:srgbClr val="E36C09"/>
                </a:solidFill>
                <a:latin typeface="Calibri" pitchFamily="34" charset="0"/>
                <a:sym typeface="Calibri" pitchFamily="34" charset="0"/>
              </a:rPr>
              <a:t>图</a:t>
            </a:r>
            <a:endParaRPr lang="zh-CN" altLang="en-US" sz="2800" b="1" dirty="0">
              <a:solidFill>
                <a:srgbClr val="E36C09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17412" name="TextBox 5"/>
          <p:cNvSpPr>
            <a:spLocks noChangeArrowheads="1"/>
          </p:cNvSpPr>
          <p:nvPr/>
        </p:nvSpPr>
        <p:spPr bwMode="auto">
          <a:xfrm>
            <a:off x="2162175" y="1814513"/>
            <a:ext cx="17621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9600" b="1">
                <a:solidFill>
                  <a:srgbClr val="FFFFFF"/>
                </a:solidFill>
                <a:latin typeface="Kozuka Mincho Pr6N H" pitchFamily="18" charset="-128"/>
                <a:ea typeface="Kozuka Mincho Pr6N H" pitchFamily="18" charset="-128"/>
                <a:sym typeface="Kozuka Mincho Pr6N H" pitchFamily="18" charset="-128"/>
              </a:rPr>
              <a:t>04</a:t>
            </a:r>
            <a:endParaRPr lang="zh-CN" altLang="en-US" sz="9600" b="1">
              <a:solidFill>
                <a:srgbClr val="FFFFFF"/>
              </a:solidFill>
              <a:latin typeface="Kozuka Mincho Pr6N H" pitchFamily="18" charset="-128"/>
              <a:ea typeface="Kozuka Mincho Pr6N H" pitchFamily="18" charset="-128"/>
              <a:sym typeface="Kozuka Mincho Pr6N H" pitchFamily="18" charset="-128"/>
            </a:endParaRPr>
          </a:p>
        </p:txBody>
      </p:sp>
      <p:sp>
        <p:nvSpPr>
          <p:cNvPr id="17413" name="直接连接符 6"/>
          <p:cNvSpPr>
            <a:spLocks noChangeShapeType="1"/>
          </p:cNvSpPr>
          <p:nvPr/>
        </p:nvSpPr>
        <p:spPr bwMode="auto">
          <a:xfrm>
            <a:off x="2306030" y="3155295"/>
            <a:ext cx="4249738" cy="1587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直接连接符 7"/>
          <p:cNvSpPr>
            <a:spLocks noChangeShapeType="1"/>
          </p:cNvSpPr>
          <p:nvPr/>
        </p:nvSpPr>
        <p:spPr bwMode="auto">
          <a:xfrm>
            <a:off x="2311400" y="1819275"/>
            <a:ext cx="4249738" cy="1588"/>
          </a:xfrm>
          <a:prstGeom prst="line">
            <a:avLst/>
          </a:prstGeom>
          <a:noFill/>
          <a:ln w="9525">
            <a:solidFill>
              <a:schemeClr val="bg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75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7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75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10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bldLvl="0" animBg="1" autoUpdateAnimBg="0"/>
      <p:bldP spid="17411" grpId="0" bldLvl="0" autoUpdateAnimBg="0"/>
      <p:bldP spid="17412" grpId="0" bldLvl="0" autoUpdateAnimBg="0"/>
      <p:bldP spid="17413" grpId="0" animBg="1"/>
      <p:bldP spid="1741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1342</TotalTime>
  <Pages>0</Pages>
  <Words>210</Words>
  <Characters>0</Characters>
  <Application>Microsoft Office PowerPoint</Application>
  <DocSecurity>0</DocSecurity>
  <PresentationFormat>全屏显示(16:9)</PresentationFormat>
  <Lines>0</Lines>
  <Paragraphs>66</Paragraphs>
  <Slides>16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HelveticaNeueLT Pro 35 Th</vt:lpstr>
      <vt:lpstr>Kozuka Mincho Pr6N H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创意PPT</dc:creator>
  <cp:lastModifiedBy>迪 张</cp:lastModifiedBy>
  <cp:revision>126</cp:revision>
  <dcterms:created xsi:type="dcterms:W3CDTF">2014-07-25T06:09:36Z</dcterms:created>
  <dcterms:modified xsi:type="dcterms:W3CDTF">2019-04-16T09:32:15Z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2052-9.1.0.5218</vt:lpwstr>
  </property>
</Properties>
</file>

<file path=docProps/thumbnail.jpeg>
</file>